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7" r:id="rId2"/>
  </p:sldMasterIdLst>
  <p:notesMasterIdLst>
    <p:notesMasterId r:id="rId27"/>
  </p:notesMasterIdLst>
  <p:handoutMasterIdLst>
    <p:handoutMasterId r:id="rId28"/>
  </p:handoutMasterIdLst>
  <p:sldIdLst>
    <p:sldId id="258" r:id="rId3"/>
    <p:sldId id="964" r:id="rId4"/>
    <p:sldId id="1257" r:id="rId5"/>
    <p:sldId id="919" r:id="rId6"/>
    <p:sldId id="385" r:id="rId7"/>
    <p:sldId id="275" r:id="rId8"/>
    <p:sldId id="392" r:id="rId9"/>
    <p:sldId id="505" r:id="rId10"/>
    <p:sldId id="506" r:id="rId11"/>
    <p:sldId id="867" r:id="rId12"/>
    <p:sldId id="603" r:id="rId13"/>
    <p:sldId id="604" r:id="rId14"/>
    <p:sldId id="965" r:id="rId15"/>
    <p:sldId id="389" r:id="rId16"/>
    <p:sldId id="608" r:id="rId17"/>
    <p:sldId id="386" r:id="rId18"/>
    <p:sldId id="1258" r:id="rId19"/>
    <p:sldId id="509" r:id="rId20"/>
    <p:sldId id="274" r:id="rId21"/>
    <p:sldId id="292" r:id="rId22"/>
    <p:sldId id="284" r:id="rId23"/>
    <p:sldId id="1260" r:id="rId24"/>
    <p:sldId id="1259" r:id="rId25"/>
    <p:sldId id="2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199"/>
    <a:srgbClr val="767171"/>
    <a:srgbClr val="009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22"/>
    <p:restoredTop sz="94694"/>
  </p:normalViewPr>
  <p:slideViewPr>
    <p:cSldViewPr snapToGrid="0" showGuides="1">
      <p:cViewPr varScale="1">
        <p:scale>
          <a:sx n="115" d="100"/>
          <a:sy n="115" d="100"/>
        </p:scale>
        <p:origin x="1099" y="72"/>
      </p:cViewPr>
      <p:guideLst>
        <p:guide orient="horz" pos="35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, Chengyi" userId="9f02c3db-5b00-4063-9ad4-7cdd84fdd2bb" providerId="ADAL" clId="{5230D2EA-158B-455E-9C52-FD99AFF92140}"/>
    <pc:docChg chg="delSld">
      <pc:chgData name="Qu, Chengyi" userId="9f02c3db-5b00-4063-9ad4-7cdd84fdd2bb" providerId="ADAL" clId="{5230D2EA-158B-455E-9C52-FD99AFF92140}" dt="2025-09-30T21:04:52.536" v="1" actId="47"/>
      <pc:docMkLst>
        <pc:docMk/>
      </pc:docMkLst>
      <pc:sldChg chg="del">
        <pc:chgData name="Qu, Chengyi" userId="9f02c3db-5b00-4063-9ad4-7cdd84fdd2bb" providerId="ADAL" clId="{5230D2EA-158B-455E-9C52-FD99AFF92140}" dt="2025-09-30T21:04:51.242" v="0" actId="47"/>
        <pc:sldMkLst>
          <pc:docMk/>
          <pc:sldMk cId="4038715374" sldId="1255"/>
        </pc:sldMkLst>
      </pc:sldChg>
      <pc:sldChg chg="del">
        <pc:chgData name="Qu, Chengyi" userId="9f02c3db-5b00-4063-9ad4-7cdd84fdd2bb" providerId="ADAL" clId="{5230D2EA-158B-455E-9C52-FD99AFF92140}" dt="2025-09-30T21:04:52.536" v="1" actId="47"/>
        <pc:sldMkLst>
          <pc:docMk/>
          <pc:sldMk cId="239755599" sldId="1256"/>
        </pc:sldMkLst>
      </pc:sldChg>
    </pc:docChg>
  </pc:docChgLst>
  <pc:docChgLst>
    <pc:chgData name="Qu, Chengyi" userId="9f02c3db-5b00-4063-9ad4-7cdd84fdd2bb" providerId="ADAL" clId="{FD31D919-629D-4132-B9BD-403978D3AF56}"/>
    <pc:docChg chg="undo custSel addSld delSld modSld sldOrd">
      <pc:chgData name="Qu, Chengyi" userId="9f02c3db-5b00-4063-9ad4-7cdd84fdd2bb" providerId="ADAL" clId="{FD31D919-629D-4132-B9BD-403978D3AF56}" dt="2024-01-07T03:10:15.486" v="754" actId="20577"/>
      <pc:docMkLst>
        <pc:docMk/>
      </pc:docMkLst>
      <pc:sldChg chg="modSp mod">
        <pc:chgData name="Qu, Chengyi" userId="9f02c3db-5b00-4063-9ad4-7cdd84fdd2bb" providerId="ADAL" clId="{FD31D919-629D-4132-B9BD-403978D3AF56}" dt="2024-01-07T02:39:26.106" v="54" actId="20577"/>
        <pc:sldMkLst>
          <pc:docMk/>
          <pc:sldMk cId="553553694" sldId="258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1676970647" sldId="264"/>
        </pc:sldMkLst>
      </pc:sldChg>
      <pc:sldChg chg="modSp add del mod">
        <pc:chgData name="Qu, Chengyi" userId="9f02c3db-5b00-4063-9ad4-7cdd84fdd2bb" providerId="ADAL" clId="{FD31D919-629D-4132-B9BD-403978D3AF56}" dt="2024-01-07T02:53:15.031" v="160" actId="14100"/>
        <pc:sldMkLst>
          <pc:docMk/>
          <pc:sldMk cId="1167962290" sldId="274"/>
        </pc:sldMkLst>
      </pc:sldChg>
      <pc:sldChg chg="add">
        <pc:chgData name="Qu, Chengyi" userId="9f02c3db-5b00-4063-9ad4-7cdd84fdd2bb" providerId="ADAL" clId="{FD31D919-629D-4132-B9BD-403978D3AF56}" dt="2024-01-07T02:41:06.404" v="121"/>
        <pc:sldMkLst>
          <pc:docMk/>
          <pc:sldMk cId="506940129" sldId="275"/>
        </pc:sldMkLst>
      </pc:sldChg>
      <pc:sldChg chg="add">
        <pc:chgData name="Qu, Chengyi" userId="9f02c3db-5b00-4063-9ad4-7cdd84fdd2bb" providerId="ADAL" clId="{FD31D919-629D-4132-B9BD-403978D3AF56}" dt="2024-01-07T02:54:51.172" v="161"/>
        <pc:sldMkLst>
          <pc:docMk/>
          <pc:sldMk cId="2263096639" sldId="284"/>
        </pc:sldMkLst>
      </pc:sldChg>
      <pc:sldChg chg="modSp add mod">
        <pc:chgData name="Qu, Chengyi" userId="9f02c3db-5b00-4063-9ad4-7cdd84fdd2bb" providerId="ADAL" clId="{FD31D919-629D-4132-B9BD-403978D3AF56}" dt="2024-01-07T03:09:03.224" v="743" actId="20577"/>
        <pc:sldMkLst>
          <pc:docMk/>
          <pc:sldMk cId="3164840039" sldId="290"/>
        </pc:sldMkLst>
      </pc:sldChg>
      <pc:sldChg chg="add">
        <pc:chgData name="Qu, Chengyi" userId="9f02c3db-5b00-4063-9ad4-7cdd84fdd2bb" providerId="ADAL" clId="{FD31D919-629D-4132-B9BD-403978D3AF56}" dt="2024-01-07T02:54:51.172" v="161"/>
        <pc:sldMkLst>
          <pc:docMk/>
          <pc:sldMk cId="828849643" sldId="292"/>
        </pc:sldMkLst>
      </pc:sldChg>
      <pc:sldChg chg="add">
        <pc:chgData name="Qu, Chengyi" userId="9f02c3db-5b00-4063-9ad4-7cdd84fdd2bb" providerId="ADAL" clId="{FD31D919-629D-4132-B9BD-403978D3AF56}" dt="2024-01-07T02:41:06.404" v="121"/>
        <pc:sldMkLst>
          <pc:docMk/>
          <pc:sldMk cId="3586452947" sldId="385"/>
        </pc:sldMkLst>
      </pc:sldChg>
      <pc:sldChg chg="add">
        <pc:chgData name="Qu, Chengyi" userId="9f02c3db-5b00-4063-9ad4-7cdd84fdd2bb" providerId="ADAL" clId="{FD31D919-629D-4132-B9BD-403978D3AF56}" dt="2024-01-07T02:44:18.573" v="129"/>
        <pc:sldMkLst>
          <pc:docMk/>
          <pc:sldMk cId="2297114513" sldId="386"/>
        </pc:sldMkLst>
      </pc:sldChg>
      <pc:sldChg chg="add">
        <pc:chgData name="Qu, Chengyi" userId="9f02c3db-5b00-4063-9ad4-7cdd84fdd2bb" providerId="ADAL" clId="{FD31D919-629D-4132-B9BD-403978D3AF56}" dt="2024-01-07T02:43:31.512" v="128"/>
        <pc:sldMkLst>
          <pc:docMk/>
          <pc:sldMk cId="57844262" sldId="389"/>
        </pc:sldMkLst>
      </pc:sldChg>
      <pc:sldChg chg="add">
        <pc:chgData name="Qu, Chengyi" userId="9f02c3db-5b00-4063-9ad4-7cdd84fdd2bb" providerId="ADAL" clId="{FD31D919-629D-4132-B9BD-403978D3AF56}" dt="2024-01-07T02:41:06.404" v="121"/>
        <pc:sldMkLst>
          <pc:docMk/>
          <pc:sldMk cId="313756204" sldId="392"/>
        </pc:sldMkLst>
      </pc:sldChg>
      <pc:sldChg chg="add del ord">
        <pc:chgData name="Qu, Chengyi" userId="9f02c3db-5b00-4063-9ad4-7cdd84fdd2bb" providerId="ADAL" clId="{FD31D919-629D-4132-B9BD-403978D3AF56}" dt="2024-01-07T02:44:40.994" v="131"/>
        <pc:sldMkLst>
          <pc:docMk/>
          <pc:sldMk cId="2570994425" sldId="505"/>
        </pc:sldMkLst>
      </pc:sldChg>
      <pc:sldChg chg="add del ord">
        <pc:chgData name="Qu, Chengyi" userId="9f02c3db-5b00-4063-9ad4-7cdd84fdd2bb" providerId="ADAL" clId="{FD31D919-629D-4132-B9BD-403978D3AF56}" dt="2024-01-07T02:44:40.994" v="131"/>
        <pc:sldMkLst>
          <pc:docMk/>
          <pc:sldMk cId="951130442" sldId="506"/>
        </pc:sldMkLst>
      </pc:sldChg>
      <pc:sldChg chg="addSp delSp modSp add del mod">
        <pc:chgData name="Qu, Chengyi" userId="9f02c3db-5b00-4063-9ad4-7cdd84fdd2bb" providerId="ADAL" clId="{FD31D919-629D-4132-B9BD-403978D3AF56}" dt="2024-01-07T02:52:10.320" v="155" actId="1076"/>
        <pc:sldMkLst>
          <pc:docMk/>
          <pc:sldMk cId="735510040" sldId="509"/>
        </pc:sldMkLst>
      </pc:sldChg>
      <pc:sldChg chg="add">
        <pc:chgData name="Qu, Chengyi" userId="9f02c3db-5b00-4063-9ad4-7cdd84fdd2bb" providerId="ADAL" clId="{FD31D919-629D-4132-B9BD-403978D3AF56}" dt="2024-01-07T02:41:06.404" v="121"/>
        <pc:sldMkLst>
          <pc:docMk/>
          <pc:sldMk cId="2316705036" sldId="603"/>
        </pc:sldMkLst>
      </pc:sldChg>
      <pc:sldChg chg="add">
        <pc:chgData name="Qu, Chengyi" userId="9f02c3db-5b00-4063-9ad4-7cdd84fdd2bb" providerId="ADAL" clId="{FD31D919-629D-4132-B9BD-403978D3AF56}" dt="2024-01-07T02:41:06.404" v="121"/>
        <pc:sldMkLst>
          <pc:docMk/>
          <pc:sldMk cId="2915450618" sldId="604"/>
        </pc:sldMkLst>
      </pc:sldChg>
      <pc:sldChg chg="add">
        <pc:chgData name="Qu, Chengyi" userId="9f02c3db-5b00-4063-9ad4-7cdd84fdd2bb" providerId="ADAL" clId="{FD31D919-629D-4132-B9BD-403978D3AF56}" dt="2024-01-07T02:43:31.512" v="128"/>
        <pc:sldMkLst>
          <pc:docMk/>
          <pc:sldMk cId="562797420" sldId="608"/>
        </pc:sldMkLst>
      </pc:sldChg>
      <pc:sldChg chg="add">
        <pc:chgData name="Qu, Chengyi" userId="9f02c3db-5b00-4063-9ad4-7cdd84fdd2bb" providerId="ADAL" clId="{FD31D919-629D-4132-B9BD-403978D3AF56}" dt="2024-01-07T02:41:06.404" v="121"/>
        <pc:sldMkLst>
          <pc:docMk/>
          <pc:sldMk cId="3938647246" sldId="867"/>
        </pc:sldMkLst>
      </pc:sldChg>
      <pc:sldChg chg="modSp del mod">
        <pc:chgData name="Qu, Chengyi" userId="9f02c3db-5b00-4063-9ad4-7cdd84fdd2bb" providerId="ADAL" clId="{FD31D919-629D-4132-B9BD-403978D3AF56}" dt="2024-01-07T02:41:49.688" v="125" actId="27636"/>
        <pc:sldMkLst>
          <pc:docMk/>
          <pc:sldMk cId="1165219369" sldId="919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1598317466" sldId="957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952643495" sldId="958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1744555962" sldId="959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2264044002" sldId="961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730174317" sldId="962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3673921307" sldId="963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3924808892" sldId="965"/>
        </pc:sldMkLst>
      </pc:sldChg>
      <pc:sldChg chg="add">
        <pc:chgData name="Qu, Chengyi" userId="9f02c3db-5b00-4063-9ad4-7cdd84fdd2bb" providerId="ADAL" clId="{FD31D919-629D-4132-B9BD-403978D3AF56}" dt="2024-01-07T02:41:06.404" v="121"/>
        <pc:sldMkLst>
          <pc:docMk/>
          <pc:sldMk cId="3956557252" sldId="965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3991590088" sldId="966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974050777" sldId="967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4208593796" sldId="968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1388578315" sldId="991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2841272283" sldId="992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3884457846" sldId="994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3313034558" sldId="995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1866003598" sldId="996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132434024" sldId="997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1161665240" sldId="998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869259509" sldId="999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940861056" sldId="1000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4061570300" sldId="1025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585817310" sldId="1028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2387245488" sldId="1029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827783366" sldId="1030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4266706966" sldId="1208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995770178" sldId="1209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2264086061" sldId="1216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2507683785" sldId="1228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3548095989" sldId="1252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1850685626" sldId="1253"/>
        </pc:sldMkLst>
      </pc:sldChg>
      <pc:sldChg chg="del">
        <pc:chgData name="Qu, Chengyi" userId="9f02c3db-5b00-4063-9ad4-7cdd84fdd2bb" providerId="ADAL" clId="{FD31D919-629D-4132-B9BD-403978D3AF56}" dt="2024-01-07T02:40:28.652" v="55" actId="47"/>
        <pc:sldMkLst>
          <pc:docMk/>
          <pc:sldMk cId="1540696881" sldId="1254"/>
        </pc:sldMkLst>
      </pc:sldChg>
      <pc:sldChg chg="modSp mod">
        <pc:chgData name="Qu, Chengyi" userId="9f02c3db-5b00-4063-9ad4-7cdd84fdd2bb" providerId="ADAL" clId="{FD31D919-629D-4132-B9BD-403978D3AF56}" dt="2024-01-07T02:40:45.867" v="77" actId="20577"/>
        <pc:sldMkLst>
          <pc:docMk/>
          <pc:sldMk cId="4038715374" sldId="1255"/>
        </pc:sldMkLst>
      </pc:sldChg>
      <pc:sldChg chg="modSp mod">
        <pc:chgData name="Qu, Chengyi" userId="9f02c3db-5b00-4063-9ad4-7cdd84fdd2bb" providerId="ADAL" clId="{FD31D919-629D-4132-B9BD-403978D3AF56}" dt="2024-01-07T02:57:46.055" v="320" actId="20577"/>
        <pc:sldMkLst>
          <pc:docMk/>
          <pc:sldMk cId="239755599" sldId="1256"/>
        </pc:sldMkLst>
      </pc:sldChg>
      <pc:sldChg chg="modSp new mod">
        <pc:chgData name="Qu, Chengyi" userId="9f02c3db-5b00-4063-9ad4-7cdd84fdd2bb" providerId="ADAL" clId="{FD31D919-629D-4132-B9BD-403978D3AF56}" dt="2024-01-07T02:41:00.286" v="120" actId="20577"/>
        <pc:sldMkLst>
          <pc:docMk/>
          <pc:sldMk cId="56815972" sldId="1257"/>
        </pc:sldMkLst>
      </pc:sldChg>
      <pc:sldChg chg="addSp delSp modSp new mod">
        <pc:chgData name="Qu, Chengyi" userId="9f02c3db-5b00-4063-9ad4-7cdd84fdd2bb" providerId="ADAL" clId="{FD31D919-629D-4132-B9BD-403978D3AF56}" dt="2024-01-07T02:47:03.469" v="143" actId="1076"/>
        <pc:sldMkLst>
          <pc:docMk/>
          <pc:sldMk cId="2835061460" sldId="1258"/>
        </pc:sldMkLst>
      </pc:sldChg>
      <pc:sldChg chg="addSp delSp modSp new mod">
        <pc:chgData name="Qu, Chengyi" userId="9f02c3db-5b00-4063-9ad4-7cdd84fdd2bb" providerId="ADAL" clId="{FD31D919-629D-4132-B9BD-403978D3AF56}" dt="2024-01-07T03:07:46.864" v="715" actId="14100"/>
        <pc:sldMkLst>
          <pc:docMk/>
          <pc:sldMk cId="1307588251" sldId="1259"/>
        </pc:sldMkLst>
      </pc:sldChg>
      <pc:sldChg chg="modSp add mod">
        <pc:chgData name="Qu, Chengyi" userId="9f02c3db-5b00-4063-9ad4-7cdd84fdd2bb" providerId="ADAL" clId="{FD31D919-629D-4132-B9BD-403978D3AF56}" dt="2024-01-07T03:10:15.486" v="754" actId="20577"/>
        <pc:sldMkLst>
          <pc:docMk/>
          <pc:sldMk cId="1694100107" sldId="1260"/>
        </pc:sldMkLst>
      </pc:sldChg>
      <pc:sldChg chg="addSp delSp modSp new del mod modClrScheme chgLayout">
        <pc:chgData name="Qu, Chengyi" userId="9f02c3db-5b00-4063-9ad4-7cdd84fdd2bb" providerId="ADAL" clId="{FD31D919-629D-4132-B9BD-403978D3AF56}" dt="2024-01-07T03:10:08.104" v="746" actId="47"/>
        <pc:sldMkLst>
          <pc:docMk/>
          <pc:sldMk cId="3893873298" sldId="1260"/>
        </pc:sldMkLst>
      </pc:sldChg>
      <pc:sldMasterChg chg="delSldLayout">
        <pc:chgData name="Qu, Chengyi" userId="9f02c3db-5b00-4063-9ad4-7cdd84fdd2bb" providerId="ADAL" clId="{FD31D919-629D-4132-B9BD-403978D3AF56}" dt="2024-01-07T02:40:28.652" v="55" actId="47"/>
        <pc:sldMasterMkLst>
          <pc:docMk/>
          <pc:sldMasterMk cId="2807116942" sldId="2147483648"/>
        </pc:sldMasterMkLst>
        <pc:sldLayoutChg chg="del">
          <pc:chgData name="Qu, Chengyi" userId="9f02c3db-5b00-4063-9ad4-7cdd84fdd2bb" providerId="ADAL" clId="{FD31D919-629D-4132-B9BD-403978D3AF56}" dt="2024-01-07T02:40:28.652" v="55" actId="47"/>
          <pc:sldLayoutMkLst>
            <pc:docMk/>
            <pc:sldMasterMk cId="2807116942" sldId="2147483648"/>
            <pc:sldLayoutMk cId="2555747382" sldId="214748366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E49A57-252E-5856-0249-6E1EAAAF7E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069BF-16CF-3C74-F2F3-606931B6C7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CCDF5-1267-5645-AE4B-2A75F94B291A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383E8-9CF2-B618-90AB-4456BAA66D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A6E49-8BEC-E6BD-7A2D-565CDA1425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8DCE6-73C3-6547-87E9-607ADF5A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6025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A04B2-5B56-1C46-8F9D-E0702B1A86A5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60373-E21E-9E43-BB3A-0658B3FEE4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06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C8847-C870-FC49-BAC8-7739469A7F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07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Another significant malware development over the last couple of decades is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change from attackers being individuals, often motivated to demonstrate their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technical competence to their peers, to more organized and dangerous attack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sources. These include politically motivated attackers, criminals, and organized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crime; organizations that sell their services to companies and nations, and national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government agencies, as we discuss in Section 8.1. This has significantly changed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 available and motivation behind the rise of malware, and indeed has led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development of a large underground economy involving the sale of attack kits,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to compromised hosts, and to stolen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75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Cyberdefense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Magazine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youtu.be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/J_W9IhA2UeU (NICE)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minerva-labs.com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minerva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-anti-evasion-platform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* U of Arkansas Platoon Cyber Range -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www.mengjunxie.org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/papers/SIGITE_2016.pdf /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www.mengjunxie.org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cyberdefense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cisa.umbc.edu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/files/2019/05/CATS-2017-Cyber-Summit-arxiv.pdf [https://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cisa.umbc.edu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/cats/documents/ 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cisa.umbc.edu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/files/2017/05/summary-CATs-9-29-14.pdf]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www.scmagazine.com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/home/opinion/executive-insight/train-your-soc-team-now/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www.mengjunxie.org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cyberdefense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C8847-C870-FC49-BAC8-7739469A7F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31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D8DB9D91-12A9-6D85-5C4A-107079AA8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83"/>
            <a:ext cx="12192000" cy="6844631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C0596B2-8BCF-CDB9-86A8-E5F1D3BA8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461" y="4144617"/>
            <a:ext cx="7335078" cy="141203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dirty="0"/>
              <a:t>Title for Presentation</a:t>
            </a:r>
          </a:p>
          <a:p>
            <a:r>
              <a:rPr lang="en-US" sz="3600" dirty="0"/>
              <a:t>Line 2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5FA1AF5-5DD9-B40B-465B-79A7653C5A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65550" y="5744152"/>
            <a:ext cx="4660900" cy="350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Date xx, 202x</a:t>
            </a:r>
          </a:p>
        </p:txBody>
      </p:sp>
    </p:spTree>
    <p:extLst>
      <p:ext uri="{BB962C8B-B14F-4D97-AF65-F5344CB8AC3E}">
        <p14:creationId xmlns:p14="http://schemas.microsoft.com/office/powerpoint/2010/main" val="1216705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23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186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57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49105" y="6583679"/>
            <a:ext cx="157404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Fall 2013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83679"/>
            <a:ext cx="386080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MU CS 4001/7001 Cloud Computing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576" y="6583679"/>
            <a:ext cx="827592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666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49105" y="6583679"/>
            <a:ext cx="157404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Fall 2013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83679"/>
            <a:ext cx="386080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MU CS 4001/7001 Cloud Computing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576" y="6583679"/>
            <a:ext cx="827592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52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36A3-E6B7-CC43-A8FA-0B94F0D35B4B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FCB6-F3ED-DC4B-9103-56EDD9D7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28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36A3-E6B7-CC43-A8FA-0B94F0D35B4B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FCB6-F3ED-DC4B-9103-56EDD9D7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29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36A3-E6B7-CC43-A8FA-0B94F0D35B4B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FCB6-F3ED-DC4B-9103-56EDD9D7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464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49105" y="6583679"/>
            <a:ext cx="157404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Fall 2013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83679"/>
            <a:ext cx="386080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MU CS 4001/7001 Cloud Computing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576" y="6583679"/>
            <a:ext cx="827592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58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149105" y="6583679"/>
            <a:ext cx="157404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Fall 2013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83679"/>
            <a:ext cx="386080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MU CS 4001/7001 Cloud Computing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576" y="6583679"/>
            <a:ext cx="827592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81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0F28B-6949-8A10-8B7C-D18BAEBD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9987" y="6211957"/>
            <a:ext cx="2684813" cy="274623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A1A663-AB5A-1C46-BB3F-DC91B87E16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5B7E347-82C1-5BCB-9E72-D9CF29D032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580" y="5641720"/>
            <a:ext cx="1829546" cy="78548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53E720E-FE37-173B-65F6-62EFA236FB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571500"/>
            <a:ext cx="11277600" cy="736439"/>
          </a:xfrm>
          <a:prstGeom prst="rect">
            <a:avLst/>
          </a:prstGeom>
        </p:spPr>
        <p:txBody>
          <a:bodyPr anchor="t"/>
          <a:lstStyle>
            <a:lvl1pPr algn="l">
              <a:defRPr sz="3600" b="1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  <a:endParaRPr lang="en-US" sz="7200" dirty="0">
              <a:solidFill>
                <a:srgbClr val="005A95"/>
              </a:solidFill>
            </a:endParaRP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77A9F672-EF72-2298-66D3-AB7575B19E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600200"/>
            <a:ext cx="11277599" cy="3886200"/>
          </a:xfrm>
          <a:prstGeom prst="rect">
            <a:avLst/>
          </a:prstGeom>
        </p:spPr>
        <p:txBody>
          <a:bodyPr/>
          <a:lstStyle>
            <a:lvl1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4146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456" userDrawn="1">
          <p15:clr>
            <a:srgbClr val="FBAE40"/>
          </p15:clr>
        </p15:guide>
        <p15:guide id="4" orient="horz" pos="360" userDrawn="1">
          <p15:clr>
            <a:srgbClr val="FBAE40"/>
          </p15:clr>
        </p15:guide>
        <p15:guide id="5" orient="horz" pos="1008" userDrawn="1">
          <p15:clr>
            <a:srgbClr val="FBAE40"/>
          </p15:clr>
        </p15:guide>
        <p15:guide id="6" pos="288" userDrawn="1">
          <p15:clr>
            <a:srgbClr val="FBAE40"/>
          </p15:clr>
        </p15:guide>
        <p15:guide id="7" pos="73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36A3-E6B7-CC43-A8FA-0B94F0D35B4B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FCB6-F3ED-DC4B-9103-56EDD9D7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118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36A3-E6B7-CC43-A8FA-0B94F0D35B4B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FCB6-F3ED-DC4B-9103-56EDD9D7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675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36A3-E6B7-CC43-A8FA-0B94F0D35B4B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FCB6-F3ED-DC4B-9103-56EDD9D7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233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36A3-E6B7-CC43-A8FA-0B94F0D35B4B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FCB6-F3ED-DC4B-9103-56EDD9D7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116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3366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84A3350B-D6F5-E020-D657-C3F27D9B12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82"/>
            <a:ext cx="12199526" cy="6848856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7772414-34C0-529E-33AE-2D9DF25D31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461" y="2863661"/>
            <a:ext cx="7335078" cy="141203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dirty="0"/>
              <a:t>Divider Title Slide</a:t>
            </a:r>
          </a:p>
          <a:p>
            <a:r>
              <a:rPr lang="en-US" sz="3600" dirty="0"/>
              <a:t>Line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865473-E2AD-6245-4447-BAEF54B15394}"/>
              </a:ext>
            </a:extLst>
          </p:cNvPr>
          <p:cNvSpPr/>
          <p:nvPr userDrawn="1"/>
        </p:nvSpPr>
        <p:spPr>
          <a:xfrm>
            <a:off x="2428461" y="4275692"/>
            <a:ext cx="7335078" cy="99085"/>
          </a:xfrm>
          <a:prstGeom prst="rect">
            <a:avLst/>
          </a:prstGeom>
          <a:solidFill>
            <a:srgbClr val="006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30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0F28B-6949-8A10-8B7C-D18BAEBD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9987" y="6211957"/>
            <a:ext cx="2684813" cy="274623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A1A663-AB5A-1C46-BB3F-DC91B87E16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5B7E347-82C1-5BCB-9E72-D9CF29D032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580" y="5641720"/>
            <a:ext cx="1829546" cy="78548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53E720E-FE37-173B-65F6-62EFA236FB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571500"/>
            <a:ext cx="11277600" cy="736439"/>
          </a:xfrm>
          <a:prstGeom prst="rect">
            <a:avLst/>
          </a:prstGeom>
        </p:spPr>
        <p:txBody>
          <a:bodyPr anchor="t"/>
          <a:lstStyle>
            <a:lvl1pPr algn="l">
              <a:defRPr sz="3600" b="1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  <a:endParaRPr lang="en-US" sz="7200" dirty="0">
              <a:solidFill>
                <a:srgbClr val="005A95"/>
              </a:solidFill>
            </a:endParaRP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77A9F672-EF72-2298-66D3-AB7575B19E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600200"/>
            <a:ext cx="5638800" cy="3886200"/>
          </a:xfrm>
          <a:prstGeom prst="rect">
            <a:avLst/>
          </a:prstGeom>
        </p:spPr>
        <p:txBody>
          <a:bodyPr/>
          <a:lstStyle>
            <a:lvl1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1">
            <a:extLst>
              <a:ext uri="{FF2B5EF4-FFF2-40B4-BE49-F238E27FC236}">
                <a16:creationId xmlns:a16="http://schemas.microsoft.com/office/drawing/2014/main" id="{D8FF0C6D-7B44-4491-2943-59A5D94A7B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9667" y="1593184"/>
            <a:ext cx="4935132" cy="3892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0" i="0" kern="1200" dirty="0">
                <a:solidFill>
                  <a:srgbClr val="7671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800" b="0" i="0" kern="1200" dirty="0">
                <a:solidFill>
                  <a:srgbClr val="7671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24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456" userDrawn="1">
          <p15:clr>
            <a:srgbClr val="FBAE40"/>
          </p15:clr>
        </p15:guide>
        <p15:guide id="4" orient="horz" pos="360" userDrawn="1">
          <p15:clr>
            <a:srgbClr val="FBAE40"/>
          </p15:clr>
        </p15:guide>
        <p15:guide id="5" orient="horz" pos="1008" userDrawn="1">
          <p15:clr>
            <a:srgbClr val="FBAE40"/>
          </p15:clr>
        </p15:guide>
        <p15:guide id="6" pos="288" userDrawn="1">
          <p15:clr>
            <a:srgbClr val="FBAE40"/>
          </p15:clr>
        </p15:guide>
        <p15:guide id="7" pos="73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6BA7C3E-9407-286B-C955-92021F6E2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9987" y="6211957"/>
            <a:ext cx="2684813" cy="274623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A1A663-AB5A-1C46-BB3F-DC91B87E16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B1E25ED-196F-AD3E-730C-350C97EE93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49"/>
          <a:stretch/>
        </p:blipFill>
        <p:spPr>
          <a:xfrm>
            <a:off x="0" y="6684"/>
            <a:ext cx="6096000" cy="6851316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3FDA9FC-5FAF-19E1-2999-FA81EB28D6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833" y="2772348"/>
            <a:ext cx="4702175" cy="18466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Long Title Goes Here</a:t>
            </a:r>
          </a:p>
          <a:p>
            <a:pPr lvl="0"/>
            <a:r>
              <a:rPr lang="en-US" dirty="0" err="1"/>
              <a:t>Xxxxxxx</a:t>
            </a:r>
            <a:endParaRPr lang="en-US" dirty="0"/>
          </a:p>
          <a:p>
            <a:pPr lvl="0"/>
            <a:r>
              <a:rPr lang="en-US" dirty="0" err="1"/>
              <a:t>Xxxxxxx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647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0F28B-6949-8A10-8B7C-D18BAEBD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9987" y="6211957"/>
            <a:ext cx="2684813" cy="274623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A1A663-AB5A-1C46-BB3F-DC91B87E16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5B7E347-82C1-5BCB-9E72-D9CF29D032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580" y="5641720"/>
            <a:ext cx="1829546" cy="7854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4A8D20-7863-7BFB-62B7-82573F4C0688}"/>
              </a:ext>
            </a:extLst>
          </p:cNvPr>
          <p:cNvSpPr/>
          <p:nvPr userDrawn="1"/>
        </p:nvSpPr>
        <p:spPr>
          <a:xfrm>
            <a:off x="0" y="0"/>
            <a:ext cx="12192000" cy="5486400"/>
          </a:xfrm>
          <a:prstGeom prst="rect">
            <a:avLst/>
          </a:prstGeom>
          <a:solidFill>
            <a:srgbClr val="006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D25ECA-C5BA-AE0A-264F-72583C103F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461" y="2286000"/>
            <a:ext cx="7335078" cy="1143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15154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456" userDrawn="1">
          <p15:clr>
            <a:srgbClr val="FBAE40"/>
          </p15:clr>
        </p15:guide>
        <p15:guide id="4" orient="horz" pos="360" userDrawn="1">
          <p15:clr>
            <a:srgbClr val="FBAE40"/>
          </p15:clr>
        </p15:guide>
        <p15:guide id="5" orient="horz" pos="1008" userDrawn="1">
          <p15:clr>
            <a:srgbClr val="FBAE40"/>
          </p15:clr>
        </p15:guide>
        <p15:guide id="6" pos="288" userDrawn="1">
          <p15:clr>
            <a:srgbClr val="FBAE40"/>
          </p15:clr>
        </p15:guide>
        <p15:guide id="7" pos="73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0F28B-6949-8A10-8B7C-D18BAEBD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9987" y="6211957"/>
            <a:ext cx="2684813" cy="274623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A1A663-AB5A-1C46-BB3F-DC91B87E16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5B7E347-82C1-5BCB-9E72-D9CF29D032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580" y="5641720"/>
            <a:ext cx="1829546" cy="7854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CF72C4-98D7-9FF3-70FE-096C982889BD}"/>
              </a:ext>
            </a:extLst>
          </p:cNvPr>
          <p:cNvSpPr/>
          <p:nvPr userDrawn="1"/>
        </p:nvSpPr>
        <p:spPr>
          <a:xfrm>
            <a:off x="0" y="0"/>
            <a:ext cx="12192000" cy="5486400"/>
          </a:xfrm>
          <a:prstGeom prst="rect">
            <a:avLst/>
          </a:prstGeom>
          <a:solidFill>
            <a:srgbClr val="BBB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995E"/>
              </a:highlight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88E2CF5-F61B-C587-8CED-45B374FC4C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461" y="2286000"/>
            <a:ext cx="7335078" cy="1143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12381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456" userDrawn="1">
          <p15:clr>
            <a:srgbClr val="FBAE40"/>
          </p15:clr>
        </p15:guide>
        <p15:guide id="4" orient="horz" pos="360" userDrawn="1">
          <p15:clr>
            <a:srgbClr val="FBAE40"/>
          </p15:clr>
        </p15:guide>
        <p15:guide id="5" orient="horz" pos="1008" userDrawn="1">
          <p15:clr>
            <a:srgbClr val="FBAE40"/>
          </p15:clr>
        </p15:guide>
        <p15:guide id="6" pos="288" userDrawn="1">
          <p15:clr>
            <a:srgbClr val="FBAE40"/>
          </p15:clr>
        </p15:guide>
        <p15:guide id="7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84A3350B-D6F5-E020-D657-C3F27D9B12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82"/>
            <a:ext cx="12199526" cy="6848856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7772414-34C0-529E-33AE-2D9DF25D31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461" y="2863661"/>
            <a:ext cx="7335078" cy="141203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dirty="0"/>
              <a:t>Divider Title Slide</a:t>
            </a:r>
          </a:p>
          <a:p>
            <a:r>
              <a:rPr lang="en-US" sz="3600" dirty="0"/>
              <a:t>Line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865473-E2AD-6245-4447-BAEF54B15394}"/>
              </a:ext>
            </a:extLst>
          </p:cNvPr>
          <p:cNvSpPr/>
          <p:nvPr userDrawn="1"/>
        </p:nvSpPr>
        <p:spPr>
          <a:xfrm>
            <a:off x="2428461" y="4275692"/>
            <a:ext cx="7335078" cy="99085"/>
          </a:xfrm>
          <a:prstGeom prst="rect">
            <a:avLst/>
          </a:prstGeom>
          <a:solidFill>
            <a:srgbClr val="006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56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725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711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9" r:id="rId3"/>
    <p:sldLayoutId id="2147483655" r:id="rId4"/>
    <p:sldLayoutId id="2147483658" r:id="rId5"/>
    <p:sldLayoutId id="2147483660" r:id="rId6"/>
    <p:sldLayoutId id="2147483649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105" y="6583679"/>
            <a:ext cx="157404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Fall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83679"/>
            <a:ext cx="386080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MU CS 4001/7001 Cloud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576" y="6583679"/>
            <a:ext cx="827592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87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3400" kern="1200">
          <a:solidFill>
            <a:srgbClr val="0000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adline.com/2017/04/as-north-korea-rumbles-insiders-tell-how-small-players-stood-tall-helping-sonys-the-interview-1202069868/" TargetMode="External"/><Relationship Id="rId2" Type="http://schemas.openxmlformats.org/officeDocument/2006/relationships/hyperlink" Target="https://en.wikipedia.org/wiki/Sony_Pictures_hac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james_lyne_everyday_cybercrime_and_what_you_can_do_about_it#t-931371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resources.infosecinstitute.com/category/cybersecurity-careers/how-to-become-a-cybersecurity-engineer/cybersecurity-engineer-job-description/#gref" TargetMode="Externa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x8CoP9pzQI" TargetMode="External"/><Relationship Id="rId2" Type="http://schemas.openxmlformats.org/officeDocument/2006/relationships/hyperlink" Target="mailto:luca.mazzola@hslu.ch" TargetMode="Externa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www.ted.com/talks/mikko_hypponen_fighting_viruses_defending_the_net#t-1021940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www.safetydetectives.com/blog/most-dangerous-new-malware-and-security-threats/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safetydetectives.com/blog/most-dangerous-new-malware-and-security-threats/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32AD01-B626-8541-DD34-941AFABB40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4161824"/>
            <a:ext cx="12192000" cy="650141"/>
          </a:xfrm>
        </p:spPr>
        <p:txBody>
          <a:bodyPr/>
          <a:lstStyle/>
          <a:p>
            <a:r>
              <a:rPr lang="en-US" sz="4800" dirty="0"/>
              <a:t>CEN 3078 Computer Security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C5A7-CF21-681C-AD2A-CAFD76C832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58705" y="5663508"/>
            <a:ext cx="6674590" cy="350227"/>
          </a:xfrm>
        </p:spPr>
        <p:txBody>
          <a:bodyPr/>
          <a:lstStyle/>
          <a:p>
            <a:r>
              <a:rPr lang="en-US" sz="2400" dirty="0"/>
              <a:t>Syllabus and Introduction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355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1B816-646D-7B46-A933-34BF9D5B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FD556-D2CE-C640-9CC8-20CD5D3601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Hacking Humor</a:t>
            </a:r>
            <a:br>
              <a:rPr lang="en-US" sz="3200" dirty="0"/>
            </a:br>
            <a:r>
              <a:rPr lang="en-US" sz="3200" i="1" dirty="0">
                <a:solidFill>
                  <a:srgbClr val="FF0000"/>
                </a:solidFill>
              </a:rPr>
              <a:t>Hackers find a way!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30F3D-46C7-DDC8-2857-FFE648F33D8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FC9188-BF75-0B47-9F9F-075D870C7331}"/>
              </a:ext>
            </a:extLst>
          </p:cNvPr>
          <p:cNvSpPr txBox="1"/>
          <p:nvPr/>
        </p:nvSpPr>
        <p:spPr>
          <a:xfrm>
            <a:off x="2228194" y="2299028"/>
            <a:ext cx="2186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human supervision</a:t>
            </a:r>
          </a:p>
        </p:txBody>
      </p:sp>
      <p:pic>
        <p:nvPicPr>
          <p:cNvPr id="7170" name="Picture 2" descr="Programmer vs Hacker : ProgrammerHumor">
            <a:extLst>
              <a:ext uri="{FF2B5EF4-FFF2-40B4-BE49-F238E27FC236}">
                <a16:creationId xmlns:a16="http://schemas.microsoft.com/office/drawing/2014/main" id="{F2B2A1E6-56CA-A541-9FDA-BE0936E05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232015"/>
            <a:ext cx="4777341" cy="233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ifference between programmer and hacker - I'm Programmer">
            <a:extLst>
              <a:ext uri="{FF2B5EF4-FFF2-40B4-BE49-F238E27FC236}">
                <a16:creationId xmlns:a16="http://schemas.microsoft.com/office/drawing/2014/main" id="{831C2E04-9A7D-7D43-A440-54CFF85A3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75" y="1721347"/>
            <a:ext cx="4078208" cy="275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647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1" y="1201738"/>
            <a:ext cx="5664533" cy="5262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Everyone is being cyber-attacked!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2D754-8A4B-8658-7979-4A74A6BF406F}"/>
              </a:ext>
            </a:extLst>
          </p:cNvPr>
          <p:cNvSpPr txBox="1"/>
          <p:nvPr/>
        </p:nvSpPr>
        <p:spPr>
          <a:xfrm>
            <a:off x="2362141" y="6033413"/>
            <a:ext cx="7915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have been attacked, You are going to be attacked soon…</a:t>
            </a:r>
          </a:p>
        </p:txBody>
      </p:sp>
    </p:spTree>
    <p:extLst>
      <p:ext uri="{BB962C8B-B14F-4D97-AF65-F5344CB8AC3E}">
        <p14:creationId xmlns:p14="http://schemas.microsoft.com/office/powerpoint/2010/main" val="231670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Sony Hack Story, 2014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https://en.wikipedia.org/wiki/Sony_Pictures_hack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https://deadline.com/2017/04/as-north-korea-rumbles-insiders-tell-how-small-players-stood-tall-helping-sonys-the-interview-1202069868/</a:t>
            </a:r>
            <a:r>
              <a:rPr lang="en-US" sz="18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261" y="2760705"/>
            <a:ext cx="5267158" cy="2914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228" y="2636820"/>
            <a:ext cx="2613762" cy="3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5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D0B2D9-FFF7-4046-986D-18FFBB2D4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838" y="1320417"/>
            <a:ext cx="5071442" cy="466572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F9E7E29-E6F9-2E42-9709-C6AFF719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A6DA8-CF4C-3040-9E5B-DCA706854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a serious intrusion today look like?</a:t>
            </a:r>
            <a:endParaRPr lang="en-US" sz="2400" i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41E4BA-0494-DC4B-9A95-B2FC3FA281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It’s a surprise!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(affects critical infrastructure)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It is disruptive!!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(All systems are taken down)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It has dire consequences!!!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(Gas prices climb)</a:t>
            </a:r>
          </a:p>
        </p:txBody>
      </p:sp>
    </p:spTree>
    <p:extLst>
      <p:ext uri="{BB962C8B-B14F-4D97-AF65-F5344CB8AC3E}">
        <p14:creationId xmlns:p14="http://schemas.microsoft.com/office/powerpoint/2010/main" val="3956557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Why Cyber-attacks are launched by hackers?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171929"/>
            <a:ext cx="8229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Entertainment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Disruptive mentality to write virus/worms/</a:t>
            </a:r>
            <a:r>
              <a:rPr lang="en-US" dirty="0" err="1"/>
              <a:t>trojans</a:t>
            </a: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Social acceptance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Website defacement, </a:t>
            </a:r>
            <a:r>
              <a:rPr lang="ja-JP" altLang="en-US" dirty="0"/>
              <a:t>“</a:t>
            </a:r>
            <a:r>
              <a:rPr lang="en-US" altLang="ja-JP" dirty="0"/>
              <a:t>Hacker</a:t>
            </a:r>
            <a:r>
              <a:rPr lang="ja-JP" altLang="en-US" dirty="0"/>
              <a:t>’</a:t>
            </a:r>
            <a:r>
              <a:rPr lang="en-US" altLang="ja-JP" dirty="0"/>
              <a:t>s God</a:t>
            </a:r>
            <a:r>
              <a:rPr lang="ja-JP" altLang="en-US" dirty="0"/>
              <a:t>”</a:t>
            </a:r>
            <a:endParaRPr lang="en-US" altLang="ja-JP" dirty="0"/>
          </a:p>
          <a:p>
            <a:pPr>
              <a:lnSpc>
                <a:spcPct val="80000"/>
              </a:lnSpc>
            </a:pPr>
            <a:r>
              <a:rPr lang="en-US" dirty="0"/>
              <a:t>Fraud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Hacking for SSN, Credit Card #s and other sensitive information</a:t>
            </a:r>
          </a:p>
          <a:p>
            <a:pPr>
              <a:lnSpc>
                <a:spcPct val="80000"/>
              </a:lnSpc>
            </a:pPr>
            <a:r>
              <a:rPr lang="en-US" dirty="0"/>
              <a:t>Earning ransoms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Threats to sabotage services using </a:t>
            </a:r>
            <a:r>
              <a:rPr lang="en-US" dirty="0" err="1"/>
              <a:t>DDoS</a:t>
            </a:r>
            <a:r>
              <a:rPr lang="en-US" dirty="0"/>
              <a:t> attacks</a:t>
            </a:r>
          </a:p>
        </p:txBody>
      </p:sp>
      <p:sp>
        <p:nvSpPr>
          <p:cNvPr id="6" name="Rectangle 5"/>
          <p:cNvSpPr/>
          <p:nvPr/>
        </p:nvSpPr>
        <p:spPr>
          <a:xfrm>
            <a:off x="1684395" y="515285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Cyber wars are the next threat to national security! </a:t>
            </a:r>
          </a:p>
          <a:p>
            <a:r>
              <a:rPr lang="en-US" b="1" i="1" dirty="0">
                <a:solidFill>
                  <a:srgbClr val="FF0000"/>
                </a:solidFill>
                <a:latin typeface="Arial"/>
                <a:cs typeface="Arial"/>
              </a:rPr>
              <a:t>– Published in 2010</a:t>
            </a: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57" y="3811294"/>
            <a:ext cx="1460686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06336" y="6137630"/>
            <a:ext cx="91055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https://www.ted.com/talks/james_lyne_everyday_cybercrime_and_what_you_can_do_about_it#t-931371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4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1835700" y="297677"/>
            <a:ext cx="8520600" cy="7636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 indent="-69850">
              <a:buClr>
                <a:schemeClr val="dk1"/>
              </a:buClr>
              <a:buSzPts val="1100"/>
            </a:pPr>
            <a:r>
              <a:rPr lang="en-GB" dirty="0"/>
              <a:t>Cyber Attack Sources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1835700" y="1061278"/>
            <a:ext cx="8520600" cy="5043833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 marL="457200">
              <a:spcAft>
                <a:spcPts val="600"/>
              </a:spcAft>
              <a:buClr>
                <a:srgbClr val="000000"/>
              </a:buClr>
            </a:pPr>
            <a:r>
              <a:rPr lang="en-GB" dirty="0">
                <a:solidFill>
                  <a:srgbClr val="000000"/>
                </a:solidFill>
              </a:rPr>
              <a:t>Motivated hackers are </a:t>
            </a:r>
            <a:r>
              <a:rPr lang="en-GB" dirty="0">
                <a:solidFill>
                  <a:srgbClr val="FF0000"/>
                </a:solidFill>
              </a:rPr>
              <a:t>highly organized and dangerous</a:t>
            </a:r>
            <a:endParaRPr lang="en-GB" dirty="0">
              <a:solidFill>
                <a:srgbClr val="000000"/>
              </a:solidFill>
            </a:endParaRPr>
          </a:p>
          <a:p>
            <a:pPr marL="457200">
              <a:spcAft>
                <a:spcPts val="600"/>
              </a:spcAft>
              <a:buClr>
                <a:srgbClr val="000000"/>
              </a:buClr>
            </a:pPr>
            <a:endParaRPr lang="en-GB" dirty="0">
              <a:solidFill>
                <a:srgbClr val="000000"/>
              </a:solidFill>
            </a:endParaRPr>
          </a:p>
          <a:p>
            <a:pPr marL="457200">
              <a:spcAft>
                <a:spcPts val="600"/>
              </a:spcAft>
              <a:buClr>
                <a:srgbClr val="000000"/>
              </a:buClr>
            </a:pPr>
            <a:endParaRPr lang="en-GB" dirty="0">
              <a:solidFill>
                <a:srgbClr val="000000"/>
              </a:solidFill>
            </a:endParaRPr>
          </a:p>
          <a:p>
            <a:pPr marL="457200">
              <a:spcAft>
                <a:spcPts val="600"/>
              </a:spcAft>
              <a:buClr>
                <a:srgbClr val="000000"/>
              </a:buClr>
            </a:pPr>
            <a:endParaRPr lang="en-GB" dirty="0">
              <a:solidFill>
                <a:srgbClr val="000000"/>
              </a:solidFill>
            </a:endParaRPr>
          </a:p>
          <a:p>
            <a:pPr marL="457200">
              <a:spcAft>
                <a:spcPts val="600"/>
              </a:spcAft>
              <a:buClr>
                <a:srgbClr val="000000"/>
              </a:buClr>
            </a:pPr>
            <a:endParaRPr lang="en-GB" dirty="0">
              <a:solidFill>
                <a:srgbClr val="000000"/>
              </a:solidFill>
            </a:endParaRPr>
          </a:p>
          <a:p>
            <a:pPr marL="114300" indent="0">
              <a:spcAft>
                <a:spcPts val="600"/>
              </a:spcAft>
              <a:buClr>
                <a:srgbClr val="000000"/>
              </a:buClr>
              <a:buNone/>
            </a:pPr>
            <a:endParaRPr lang="en-GB" dirty="0">
              <a:solidFill>
                <a:srgbClr val="000000"/>
              </a:solidFill>
            </a:endParaRPr>
          </a:p>
          <a:p>
            <a:pPr marL="457200">
              <a:spcAft>
                <a:spcPts val="600"/>
              </a:spcAft>
              <a:buClr>
                <a:srgbClr val="000000"/>
              </a:buClr>
            </a:pPr>
            <a:endParaRPr lang="en-GB" dirty="0">
              <a:solidFill>
                <a:srgbClr val="000000"/>
              </a:solidFill>
            </a:endParaRPr>
          </a:p>
          <a:p>
            <a:pPr marL="114300" indent="0">
              <a:spcAft>
                <a:spcPts val="600"/>
              </a:spcAft>
              <a:buClr>
                <a:srgbClr val="000000"/>
              </a:buClr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12661C0-5354-FD43-8FE1-2EDC810AA215}"/>
              </a:ext>
            </a:extLst>
          </p:cNvPr>
          <p:cNvSpPr txBox="1">
            <a:spLocks/>
          </p:cNvSpPr>
          <p:nvPr/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0DFCB6-F3ED-DC4B-9103-56EDD9D71AD8}" type="slidenum">
              <a:rPr lang="en-US"/>
              <a:pPr/>
              <a:t>15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A57676-E439-5C4F-8C6A-364EE5A2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860" y="1582783"/>
            <a:ext cx="8140281" cy="20004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F57228-8536-B64F-BC54-DEDC95C39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310" y="4329511"/>
            <a:ext cx="2732830" cy="1798226"/>
          </a:xfrm>
          <a:prstGeom prst="rect">
            <a:avLst/>
          </a:prstGeom>
        </p:spPr>
      </p:pic>
      <p:sp>
        <p:nvSpPr>
          <p:cNvPr id="7" name="Shape 258">
            <a:extLst>
              <a:ext uri="{FF2B5EF4-FFF2-40B4-BE49-F238E27FC236}">
                <a16:creationId xmlns:a16="http://schemas.microsoft.com/office/drawing/2014/main" id="{C3D12305-6823-8B4F-9702-56FD7FD2DE65}"/>
              </a:ext>
            </a:extLst>
          </p:cNvPr>
          <p:cNvSpPr txBox="1">
            <a:spLocks/>
          </p:cNvSpPr>
          <p:nvPr/>
        </p:nvSpPr>
        <p:spPr>
          <a:xfrm>
            <a:off x="1580124" y="3626386"/>
            <a:ext cx="5853186" cy="279727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SzPts val="1800"/>
              <a:buFont typeface="Arial"/>
              <a:buChar char="●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SzPts val="1400"/>
              <a:buFont typeface="Arial"/>
              <a:buChar char="■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SzPts val="1400"/>
              <a:buFont typeface="Arial"/>
              <a:buChar char="●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SzPts val="1400"/>
              <a:buFont typeface="Arial"/>
              <a:buChar char="○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SzPts val="14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SzPts val="14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SzPts val="14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Aft>
                <a:spcPts val="600"/>
              </a:spcAft>
              <a:buClr>
                <a:srgbClr val="000000"/>
              </a:buClr>
              <a:buNone/>
            </a:pPr>
            <a:endParaRPr lang="en-GB" dirty="0">
              <a:solidFill>
                <a:srgbClr val="000000"/>
              </a:solidFill>
            </a:endParaRPr>
          </a:p>
          <a:p>
            <a:pPr marL="457200">
              <a:spcAft>
                <a:spcPts val="600"/>
              </a:spcAft>
              <a:buClr>
                <a:srgbClr val="000000"/>
              </a:buClr>
            </a:pPr>
            <a:r>
              <a:rPr lang="en-GB" dirty="0">
                <a:solidFill>
                  <a:srgbClr val="000000"/>
                </a:solidFill>
              </a:rPr>
              <a:t>They have significant resources available </a:t>
            </a:r>
          </a:p>
          <a:p>
            <a:pPr marL="457200">
              <a:spcAft>
                <a:spcPts val="600"/>
              </a:spcAft>
              <a:buClr>
                <a:srgbClr val="000000"/>
              </a:buClr>
            </a:pPr>
            <a:r>
              <a:rPr lang="en-GB" dirty="0">
                <a:solidFill>
                  <a:srgbClr val="000000"/>
                </a:solidFill>
              </a:rPr>
              <a:t>Possess access to a large underground economy</a:t>
            </a:r>
          </a:p>
          <a:p>
            <a:pPr marL="857250" lvl="1">
              <a:spcAft>
                <a:spcPts val="600"/>
              </a:spcAft>
              <a:buClr>
                <a:srgbClr val="000000"/>
              </a:buClr>
            </a:pPr>
            <a:r>
              <a:rPr lang="en-GB" dirty="0">
                <a:solidFill>
                  <a:srgbClr val="000000"/>
                </a:solidFill>
              </a:rPr>
              <a:t>Involving the sale of attack kits, access to compromised hosts, and to stolen information</a:t>
            </a:r>
          </a:p>
          <a:p>
            <a:pPr marL="114300" indent="0">
              <a:spcAft>
                <a:spcPts val="600"/>
              </a:spcAft>
              <a:buClr>
                <a:srgbClr val="000000"/>
              </a:buClr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797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Cyber Attacks</a:t>
            </a:r>
          </a:p>
        </p:txBody>
      </p:sp>
      <p:pic>
        <p:nvPicPr>
          <p:cNvPr id="4" name="Picture 3" descr="f01-25-97801238588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782" y="1561419"/>
            <a:ext cx="8366018" cy="3878254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114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2648-4B4B-8412-C592-85DC55F0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43414"/>
            <a:ext cx="10972800" cy="1143000"/>
          </a:xfrm>
        </p:spPr>
        <p:txBody>
          <a:bodyPr/>
          <a:lstStyle/>
          <a:p>
            <a:r>
              <a:rPr lang="en-US" dirty="0"/>
              <a:t>Gartner® Hype Cycle™ for Workload and Network Security, 2023</a:t>
            </a:r>
          </a:p>
        </p:txBody>
      </p:sp>
      <p:pic>
        <p:nvPicPr>
          <p:cNvPr id="2050" name="Picture 2" descr="Report graphic figure 1: Hype Cycle for Workload and Network Security, 2023.">
            <a:extLst>
              <a:ext uri="{FF2B5EF4-FFF2-40B4-BE49-F238E27FC236}">
                <a16:creationId xmlns:a16="http://schemas.microsoft.com/office/drawing/2014/main" id="{B3B4C7A3-30CA-9F94-0281-2A932DA0CD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1"/>
          <a:stretch/>
        </p:blipFill>
        <p:spPr bwMode="auto">
          <a:xfrm>
            <a:off x="1935943" y="1286414"/>
            <a:ext cx="8320111" cy="557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061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Growth of Cybersecurity Industry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076" name="Picture 4" descr="Cyber Security Market Size, Share &amp; Trends Report, 2030">
            <a:extLst>
              <a:ext uri="{FF2B5EF4-FFF2-40B4-BE49-F238E27FC236}">
                <a16:creationId xmlns:a16="http://schemas.microsoft.com/office/drawing/2014/main" id="{7A41A9D9-4026-E468-B9D8-B69D3B466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50" y="1280822"/>
            <a:ext cx="6381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yber Security Market Trends, by Region, 2023 - 2030">
            <a:extLst>
              <a:ext uri="{FF2B5EF4-FFF2-40B4-BE49-F238E27FC236}">
                <a16:creationId xmlns:a16="http://schemas.microsoft.com/office/drawing/2014/main" id="{2B8972E7-8257-8C56-6B72-99FEBDD18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5" y="3475850"/>
            <a:ext cx="63912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510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Security Career Opportunities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8016" y="1600200"/>
            <a:ext cx="9324392" cy="4910328"/>
          </a:xfrm>
        </p:spPr>
        <p:txBody>
          <a:bodyPr>
            <a:normAutofit/>
          </a:bodyPr>
          <a:lstStyle/>
          <a:p>
            <a:r>
              <a:rPr lang="en-US" dirty="0"/>
              <a:t>Cybersecurity is a major hiring thrust in industry, government</a:t>
            </a:r>
          </a:p>
          <a:p>
            <a:pPr lvl="1"/>
            <a:r>
              <a:rPr lang="en-US" i="1" dirty="0"/>
              <a:t>Forbes: </a:t>
            </a:r>
            <a:r>
              <a:rPr lang="en-US" dirty="0"/>
              <a:t>The global cyber security market size was estimated at USD 202.72 billion in 2022 and is projected to grow at a compound annual growth rate (CAGR) of 12.3% from 2023 to 2030.</a:t>
            </a:r>
          </a:p>
          <a:p>
            <a:pPr lvl="1"/>
            <a:r>
              <a:rPr lang="en-US" dirty="0"/>
              <a:t>Secretary of Commerce Wilbur Ross stated in 2018, </a:t>
            </a:r>
            <a:r>
              <a:rPr lang="en-US" i="1" dirty="0"/>
              <a:t>“A skilled cybersecurity workforce is necessary for our nation so that we can fully reap the benefits of the 21st-century digital economy.”</a:t>
            </a:r>
          </a:p>
          <a:p>
            <a:r>
              <a:rPr lang="en-US" dirty="0"/>
              <a:t>Number of jobs for fresh graduates is expected to grow over the next 8-10 years, with a predicted employment trend of 10.24%, an average rate of growth (total labor market 5.78%)</a:t>
            </a:r>
          </a:p>
          <a:p>
            <a:pPr lvl="1"/>
            <a:r>
              <a:rPr lang="en-US" dirty="0"/>
              <a:t>The average salary in the nation for fresh graduates is $103,774</a:t>
            </a:r>
          </a:p>
          <a:p>
            <a:r>
              <a:rPr lang="en-US" dirty="0"/>
              <a:t>Cybersecurity spans research and economy </a:t>
            </a:r>
          </a:p>
          <a:p>
            <a:pPr lvl="1"/>
            <a:r>
              <a:rPr lang="en-US" dirty="0"/>
              <a:t>Attractive component of curriculum for students planning to “graduate and work in industry” or “go on to PhD”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62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758D06-223B-4ABB-B038-E5907DC0A6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7155FF-C31E-4AC6-BFFA-E46AF52F56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43663"/>
            <a:ext cx="2743200" cy="365125"/>
          </a:xfrm>
          <a:prstGeom prst="rect">
            <a:avLst/>
          </a:prstGeom>
        </p:spPr>
        <p:txBody>
          <a:bodyPr/>
          <a:lstStyle/>
          <a:p>
            <a:fld id="{19A1A663-AB5A-1C46-BB3F-DC91B87E167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998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in Greatest Demand</a:t>
            </a:r>
            <a:br>
              <a:rPr lang="en-US" dirty="0"/>
            </a:br>
            <a:r>
              <a:rPr lang="en-US" sz="2600" dirty="0"/>
              <a:t>(Employer job posting results)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EADD7E-0A20-A442-894B-AFA11A79D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534" y="1417638"/>
            <a:ext cx="5431312" cy="4445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11F16E-7F56-1844-8E7C-84EB05426634}"/>
              </a:ext>
            </a:extLst>
          </p:cNvPr>
          <p:cNvSpPr/>
          <p:nvPr/>
        </p:nvSpPr>
        <p:spPr>
          <a:xfrm>
            <a:off x="2363856" y="6024787"/>
            <a:ext cx="76826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to </a:t>
            </a:r>
            <a:r>
              <a:rPr lang="en-US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CyberSeek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(https://</a:t>
            </a:r>
            <a:r>
              <a:rPr lang="en-US" sz="16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www.cyberseek.org</a:t>
            </a:r>
            <a:r>
              <a:rPr lang="en-US" sz="1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/), there were an estimated 504,316 active openings for cybersecurity jobs in the US as of April 26, 2020</a:t>
            </a:r>
          </a:p>
        </p:txBody>
      </p:sp>
    </p:spTree>
    <p:extLst>
      <p:ext uri="{BB962C8B-B14F-4D97-AF65-F5344CB8AC3E}">
        <p14:creationId xmlns:p14="http://schemas.microsoft.com/office/powerpoint/2010/main" val="828849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Sample Cybersecurity Engineer Job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8"/>
            <a:ext cx="8229600" cy="45815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Job Title:      Cybersecurity Engineer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Cybersecurity engineers are the </a:t>
            </a:r>
            <a:r>
              <a:rPr lang="en-US" sz="1800" dirty="0">
                <a:solidFill>
                  <a:srgbClr val="FF0000"/>
                </a:solidFill>
              </a:rPr>
              <a:t>gatekeepers of information </a:t>
            </a:r>
            <a:r>
              <a:rPr lang="en-US" sz="1800" dirty="0"/>
              <a:t>within an organization, responsible for the </a:t>
            </a:r>
            <a:r>
              <a:rPr lang="en-US" sz="1800" dirty="0">
                <a:solidFill>
                  <a:srgbClr val="FF0000"/>
                </a:solidFill>
              </a:rPr>
              <a:t>protection and security of the systems </a:t>
            </a:r>
            <a:r>
              <a:rPr lang="en-US" sz="1800" dirty="0"/>
              <a:t>that store this data</a:t>
            </a:r>
          </a:p>
          <a:p>
            <a:r>
              <a:rPr lang="en-US" sz="1800" dirty="0"/>
              <a:t>They are </a:t>
            </a:r>
            <a:r>
              <a:rPr lang="en-US" sz="1800" dirty="0">
                <a:solidFill>
                  <a:srgbClr val="FF0000"/>
                </a:solidFill>
              </a:rPr>
              <a:t>in charge of the network and systems in a security capacity</a:t>
            </a:r>
            <a:r>
              <a:rPr lang="en-US" sz="1800" dirty="0"/>
              <a:t>; they execute and plan security measures accordingly</a:t>
            </a:r>
          </a:p>
          <a:p>
            <a:r>
              <a:rPr lang="en-US" sz="1800" dirty="0"/>
              <a:t>Cybersecurity engineers help to </a:t>
            </a:r>
            <a:r>
              <a:rPr lang="en-US" sz="1800" dirty="0">
                <a:solidFill>
                  <a:srgbClr val="FF0000"/>
                </a:solidFill>
              </a:rPr>
              <a:t>keep attackers at bay by implementing safeguards</a:t>
            </a:r>
            <a:r>
              <a:rPr lang="en-US" sz="1800" dirty="0"/>
              <a:t> that prevent intrusions and breaches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Cybersecurity engineers don’t work in isolation</a:t>
            </a:r>
            <a:r>
              <a:rPr lang="en-US" sz="1800" dirty="0"/>
              <a:t>, though, and they are widely seen as being an </a:t>
            </a:r>
            <a:r>
              <a:rPr lang="en-US" sz="1800" dirty="0">
                <a:solidFill>
                  <a:srgbClr val="FF0000"/>
                </a:solidFill>
              </a:rPr>
              <a:t>extension of the IT department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7F7B96-B354-7C45-9321-123539C5719E}"/>
              </a:ext>
            </a:extLst>
          </p:cNvPr>
          <p:cNvSpPr/>
          <p:nvPr/>
        </p:nvSpPr>
        <p:spPr>
          <a:xfrm>
            <a:off x="2165933" y="5105150"/>
            <a:ext cx="81355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https://resources.infosecinstitute.com/category/cybersecurity-careers/how-to-become-a-cybersecurity-engineer/cybersecurity-engineer-job-description/#gref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096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220F81-3E43-083E-0A76-411BB61F1E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Course Summary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100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525F-EBFE-4643-9F11-DA7C66D5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COIL Program Course!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52938-4CF3-AD96-ACFE-12647EEEE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091472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rgbClr val="2D3B45"/>
                </a:solidFill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Collaborative Online International Learning (COIL) Program with Lucerne University of Applied Sciences and Arts (HSLU), Switzerland on the Data Science Basics Course, given by Dr. Luca Mazzola (</a:t>
            </a:r>
            <a:r>
              <a:rPr lang="en-US" sz="1800" kern="0" dirty="0">
                <a:solidFill>
                  <a:srgbClr val="2D3B45"/>
                </a:solidFill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luca.mazzola@hslu.ch</a:t>
            </a:r>
            <a:r>
              <a:rPr lang="en-US" sz="1800" kern="0" dirty="0">
                <a:solidFill>
                  <a:srgbClr val="2D3B45"/>
                </a:solidFill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1800" kern="0" dirty="0">
              <a:solidFill>
                <a:srgbClr val="2D3B45"/>
              </a:solidFill>
              <a:effectLst/>
              <a:latin typeface="Lato" panose="020F050202020403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0" i="0" dirty="0">
                <a:solidFill>
                  <a:srgbClr val="2D3B45"/>
                </a:solidFill>
                <a:effectLst/>
                <a:latin typeface="Lato Extended"/>
              </a:rPr>
              <a:t>What is COIL? </a:t>
            </a:r>
            <a:r>
              <a:rPr lang="en-US" sz="1800" b="0" i="0" u="sng" dirty="0">
                <a:solidFill>
                  <a:srgbClr val="2D3B45"/>
                </a:solidFill>
                <a:effectLst/>
                <a:latin typeface="Lato Extended"/>
                <a:hlinkClick r:id="rId3"/>
              </a:rPr>
              <a:t>https://www.youtube.com/watch?v=ix8CoP9pzQI</a:t>
            </a:r>
            <a:endParaRPr lang="en-US" sz="1800" b="1" kern="0" dirty="0">
              <a:solidFill>
                <a:srgbClr val="2D3B45"/>
              </a:solidFill>
              <a:effectLst/>
              <a:latin typeface="Lato" panose="020F050202020403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solidFill>
                  <a:srgbClr val="2D3B45"/>
                </a:solidFill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 (or Two) Project Group will join in this COIL program. You will have meetings with HSLU students and do the following objectives: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Shared Datasets:</a:t>
            </a:r>
            <a:r>
              <a:rPr lang="en-US" sz="16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Collaborate on creating datasets that encompass cybersecurity challenges prevalent in different regions. This can facilitate joint analysis and understanding of diverse threat landscapes.</a:t>
            </a:r>
            <a:endParaRPr lang="en-US" sz="16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Joint Analysis and Modeling:</a:t>
            </a:r>
            <a:r>
              <a:rPr lang="en-US" sz="16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Encourage joint analysis of datasets focusing on international cybersecurity incidents. Merge skills from both classes to model and predict global cybersecurity trends or threats.</a:t>
            </a:r>
            <a:endParaRPr lang="en-US" sz="16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Ethical Considerations:</a:t>
            </a:r>
            <a:r>
              <a:rPr lang="en-US" sz="16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Discuss the ethical implications of data science techniques in the context of global cybersecurity and data privacy laws in different countries.</a:t>
            </a:r>
            <a:endParaRPr lang="en-US" sz="16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88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this course in short is…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/>
              <a:t>A fun course on Computer Security covering: application and network security foundations, advanced concept labs, in-class discussion of state-of-the-art research, and a half-semester-length project implementation/report/talk!!! </a:t>
            </a:r>
            <a:r>
              <a:rPr lang="en-US" sz="2800" i="1" dirty="0">
                <a:sym typeface="Wingdings"/>
              </a:rPr>
              <a:t></a:t>
            </a:r>
            <a:endParaRPr lang="en-US" sz="2800" i="1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40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220F81-3E43-083E-0A76-411BB61F1E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5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A6DA8-CF4C-3040-9E5B-DCA70685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Questionnaire</a:t>
            </a:r>
            <a:endParaRPr lang="en-US" sz="24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141DE-B2DB-504E-8EA6-5D0A821E9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Question-1) </a:t>
            </a:r>
            <a:r>
              <a:rPr lang="en-US" sz="2000" dirty="0"/>
              <a:t>Do you know some coding (e.g., python, java, </a:t>
            </a:r>
            <a:r>
              <a:rPr lang="en-US" sz="2000" dirty="0" err="1"/>
              <a:t>c++</a:t>
            </a:r>
            <a:r>
              <a:rPr lang="en-US" sz="2000" dirty="0"/>
              <a:t>)?</a:t>
            </a:r>
          </a:p>
          <a:p>
            <a:endParaRPr lang="en-US" sz="2000" b="1" dirty="0"/>
          </a:p>
          <a:p>
            <a:r>
              <a:rPr lang="en-US" sz="2000" b="1" dirty="0"/>
              <a:t>Question-2) </a:t>
            </a:r>
            <a:r>
              <a:rPr lang="en-US" sz="2000" dirty="0"/>
              <a:t>Do you follow news stories on cyber attacks?</a:t>
            </a:r>
          </a:p>
          <a:p>
            <a:endParaRPr lang="en-US" sz="2000" dirty="0"/>
          </a:p>
          <a:p>
            <a:r>
              <a:rPr lang="en-US" sz="2000" b="1" dirty="0"/>
              <a:t>Question-3)</a:t>
            </a:r>
            <a:r>
              <a:rPr lang="en-US" sz="2000" dirty="0"/>
              <a:t> Have you attended a cybersecurity course in the past?</a:t>
            </a:r>
          </a:p>
          <a:p>
            <a:endParaRPr lang="en-US" sz="2000" dirty="0"/>
          </a:p>
          <a:p>
            <a:r>
              <a:rPr lang="en-US" sz="2000" b="1" dirty="0"/>
              <a:t>Question-4)</a:t>
            </a:r>
            <a:r>
              <a:rPr lang="en-US" sz="2000" dirty="0"/>
              <a:t> Have you or anyone you know experienced a cyber attack incident? </a:t>
            </a:r>
          </a:p>
          <a:p>
            <a:endParaRPr lang="en-US" sz="2000" dirty="0"/>
          </a:p>
          <a:p>
            <a:r>
              <a:rPr lang="en-US" sz="2000" b="1" dirty="0"/>
              <a:t>Question-5) </a:t>
            </a:r>
            <a:r>
              <a:rPr lang="en-US" sz="2000" dirty="0"/>
              <a:t>Do you know about these attacks: Distributed Denial of Service (DDoS), SQL injection or Cross-side scripting (XSS)?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F9E7E29-E6F9-2E42-9709-C6AFF7195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21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0DFCB6-F3ED-DC4B-9103-56EDD9D71A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Critical Application Infrastructures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41304-FB1B-8E6C-86CB-E58A40BEC42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76400" y="6019800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large user bases, and web services that benefit societal needs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899" y="1673736"/>
            <a:ext cx="1428750" cy="1428750"/>
          </a:xfrm>
          <a:prstGeom prst="rect">
            <a:avLst/>
          </a:prstGeom>
        </p:spPr>
      </p:pic>
      <p:pic>
        <p:nvPicPr>
          <p:cNvPr id="10" name="Picture 2" descr="http://www.gamesparks.com/wp-content/uploads/2013/07/the-clou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7483" y="2841892"/>
            <a:ext cx="2465195" cy="1752600"/>
          </a:xfrm>
          <a:prstGeom prst="rect">
            <a:avLst/>
          </a:prstGeom>
          <a:noFill/>
        </p:spPr>
      </p:pic>
      <p:pic>
        <p:nvPicPr>
          <p:cNvPr id="12" name="Picture 4" descr="http://www.digitalstrategyconsulting.com/intelligence/online%20retai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1775092"/>
            <a:ext cx="2064258" cy="1600200"/>
          </a:xfrm>
          <a:prstGeom prst="rect">
            <a:avLst/>
          </a:prstGeom>
          <a:noFill/>
        </p:spPr>
      </p:pic>
      <p:cxnSp>
        <p:nvCxnSpPr>
          <p:cNvPr id="13" name="Straight Arrow Connector 12"/>
          <p:cNvCxnSpPr/>
          <p:nvPr/>
        </p:nvCxnSpPr>
        <p:spPr>
          <a:xfrm>
            <a:off x="3788282" y="2918092"/>
            <a:ext cx="1143000" cy="685800"/>
          </a:xfrm>
          <a:prstGeom prst="straightConnector1">
            <a:avLst/>
          </a:prstGeom>
          <a:ln w="444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074282" y="2232292"/>
            <a:ext cx="228600" cy="685800"/>
          </a:xfrm>
          <a:prstGeom prst="straightConnector1">
            <a:avLst/>
          </a:prstGeom>
          <a:ln w="444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940682" y="4061092"/>
            <a:ext cx="1219200" cy="685800"/>
          </a:xfrm>
          <a:prstGeom prst="straightConnector1">
            <a:avLst/>
          </a:prstGeom>
          <a:ln w="444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217283" y="2613292"/>
            <a:ext cx="990601" cy="820860"/>
          </a:xfrm>
          <a:prstGeom prst="straightConnector1">
            <a:avLst/>
          </a:prstGeom>
          <a:ln w="444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064882" y="4213492"/>
            <a:ext cx="609600" cy="381000"/>
          </a:xfrm>
          <a:prstGeom prst="straightConnector1">
            <a:avLst/>
          </a:prstGeom>
          <a:ln w="444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26712" y="1621205"/>
            <a:ext cx="1356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 Black" pitchFamily="34" charset="0"/>
              </a:rPr>
              <a:t>Health Care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59882" y="1219201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 Black" pitchFamily="34" charset="0"/>
              </a:rPr>
              <a:t>Consumer Apps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67248" y="1573856"/>
            <a:ext cx="1446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 Black" pitchFamily="34" charset="0"/>
              </a:rPr>
              <a:t>Online Retail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69882" y="4899292"/>
            <a:ext cx="1604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 Black" pitchFamily="34" charset="0"/>
              </a:rPr>
              <a:t>Advanced </a:t>
            </a:r>
          </a:p>
          <a:p>
            <a:r>
              <a:rPr lang="en-US" sz="1400" b="1" dirty="0">
                <a:solidFill>
                  <a:schemeClr val="tx2"/>
                </a:solidFill>
                <a:latin typeface="Arial Black" pitchFamily="34" charset="0"/>
              </a:rPr>
              <a:t>Manufacturing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36083" y="3375292"/>
            <a:ext cx="2150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 Black" pitchFamily="34" charset="0"/>
              </a:rPr>
              <a:t>Cloud Computing </a:t>
            </a:r>
          </a:p>
          <a:p>
            <a:r>
              <a:rPr lang="en-US" sz="1400" b="1" dirty="0">
                <a:solidFill>
                  <a:schemeClr val="tx2"/>
                </a:solidFill>
                <a:latin typeface="Arial Black" pitchFamily="34" charset="0"/>
              </a:rPr>
              <a:t>And Networking</a:t>
            </a:r>
          </a:p>
        </p:txBody>
      </p:sp>
      <p:pic>
        <p:nvPicPr>
          <p:cNvPr id="23" name="Picture 2" descr="http://upload.wikimedia.org/wikipedia/en/0/0a/Gmail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48046" y="1966609"/>
            <a:ext cx="935736" cy="421503"/>
          </a:xfrm>
          <a:prstGeom prst="rect">
            <a:avLst/>
          </a:prstGeom>
          <a:noFill/>
        </p:spPr>
      </p:pic>
      <p:pic>
        <p:nvPicPr>
          <p:cNvPr id="24" name="Picture 4" descr="http://solutionpartner.cisco.com/documents/4759394/0/webex_logo.jpg/6acd9acf-43bd-476c-8306-5972134886de?t=135973855128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37872" y="1966608"/>
            <a:ext cx="598410" cy="570484"/>
          </a:xfrm>
          <a:prstGeom prst="rect">
            <a:avLst/>
          </a:prstGeom>
          <a:noFill/>
        </p:spPr>
      </p:pic>
      <p:pic>
        <p:nvPicPr>
          <p:cNvPr id="25" name="Picture 6" descr="http://media.joe.ie/wp-content/uploads/2014/06/dropbox-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41784" y="1509409"/>
            <a:ext cx="759522" cy="453223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49" y="4336222"/>
            <a:ext cx="1473221" cy="14732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890524" y="5630953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 Black" pitchFamily="34" charset="0"/>
              </a:rPr>
              <a:t>Gaming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026" y="4619084"/>
            <a:ext cx="1094875" cy="109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5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Modern Day System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27514-ED6A-8411-6D50-D540B1526D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0DFCB6-F3ED-DC4B-9103-56EDD9D71AD8}" type="slidenum">
              <a:rPr lang="en-US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4731C3-2EAB-ED4B-B11D-59F5ECFE4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35" y="1852240"/>
            <a:ext cx="6647198" cy="315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0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Virus Past and Modern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7BFCDE-A281-6BCA-5A42-B8038255EA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0DFCB6-F3ED-DC4B-9103-56EDD9D71AD8}" type="slidenum">
              <a:rPr lang="en-US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B6702E-2E5F-1F48-8707-CF2656A2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126" y="1416997"/>
            <a:ext cx="2119357" cy="2167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B4A32C-0080-2F45-B77F-616E139F2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171" y="1416998"/>
            <a:ext cx="2849658" cy="2097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6EE2FF-C884-7846-91BD-DDC2BF9E7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518" y="1416998"/>
            <a:ext cx="3015493" cy="19158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A9B660-D0A9-B545-9BD5-B6CB8A28DF56}"/>
              </a:ext>
            </a:extLst>
          </p:cNvPr>
          <p:cNvSpPr/>
          <p:nvPr/>
        </p:nvSpPr>
        <p:spPr>
          <a:xfrm>
            <a:off x="1908560" y="6476267"/>
            <a:ext cx="85714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https://www.safetydetectives.com/blog/most-dangerous-new-malware-and-security-threats/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A818EB-47D7-C043-A2F9-636F6F803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3375" y="3555272"/>
            <a:ext cx="4409631" cy="26752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4AE8EF-8ACB-0A44-8320-C310A659BB79}"/>
              </a:ext>
            </a:extLst>
          </p:cNvPr>
          <p:cNvSpPr/>
          <p:nvPr/>
        </p:nvSpPr>
        <p:spPr>
          <a:xfrm>
            <a:off x="1808148" y="6200984"/>
            <a:ext cx="8575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http://www.ted.com/talks/mikko_hypponen_fighting_viruses_defending_the_net#t-1021940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5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Viruses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FA8F59-2CC9-B94D-A9FA-730031AA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56" y="1417638"/>
            <a:ext cx="7164895" cy="1269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B68CEA-6728-9247-A8DF-E39E28275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1" y="2658037"/>
            <a:ext cx="6971141" cy="11874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474A8B-CE71-D349-988B-9B017CC92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1" y="3829756"/>
            <a:ext cx="6841067" cy="1115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CD6219-4FC1-A94A-803A-2FB6A05C3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068" y="5101123"/>
            <a:ext cx="7253111" cy="12256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E421A1-BEAB-9949-8E28-9201A1316594}"/>
              </a:ext>
            </a:extLst>
          </p:cNvPr>
          <p:cNvSpPr/>
          <p:nvPr/>
        </p:nvSpPr>
        <p:spPr>
          <a:xfrm>
            <a:off x="2040444" y="1001360"/>
            <a:ext cx="85714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https://www.safetydetectives.com/blog/most-dangerous-new-malware-and-security-threats/</a:t>
            </a: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9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Viruses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83E2DB-DE2F-F24C-9921-30864AFC5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34" y="1234313"/>
            <a:ext cx="7191022" cy="1747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1A320D-8F2F-8345-9A15-0FC0B0672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935" y="3057866"/>
            <a:ext cx="6756399" cy="1072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11ED5-2268-DD45-9F4E-179C377EB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935" y="4256170"/>
            <a:ext cx="6366933" cy="1796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4BABF5-A5C3-9949-9780-119945B98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6178534"/>
            <a:ext cx="2194278" cy="403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AF9B58-BD78-C74E-9CD9-9E6B28C33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868" y="6214445"/>
            <a:ext cx="1684867" cy="3399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D0A649-7408-6D45-9C1E-E479670FA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824" y="6204869"/>
            <a:ext cx="3603977" cy="39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30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GCU BLU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1992</TotalTime>
  <Words>1242</Words>
  <Application>Microsoft Office PowerPoint</Application>
  <PresentationFormat>Widescreen</PresentationFormat>
  <Paragraphs>145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Lato Extended</vt:lpstr>
      <vt:lpstr>Arial</vt:lpstr>
      <vt:lpstr>Arial Black</vt:lpstr>
      <vt:lpstr>Calibri</vt:lpstr>
      <vt:lpstr>Lato</vt:lpstr>
      <vt:lpstr>Symbol</vt:lpstr>
      <vt:lpstr>Times New Roman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Opening Questionnaire</vt:lpstr>
      <vt:lpstr>Critical Application Infrastructures</vt:lpstr>
      <vt:lpstr>Modern Day System Security</vt:lpstr>
      <vt:lpstr>Virus Past and Modern</vt:lpstr>
      <vt:lpstr>Modern Viruses</vt:lpstr>
      <vt:lpstr>Modern Viruses</vt:lpstr>
      <vt:lpstr>Hacking Humor Hackers find a way!</vt:lpstr>
      <vt:lpstr>Everyone is being cyber-attacked!</vt:lpstr>
      <vt:lpstr>Sony Hack Story, 2014</vt:lpstr>
      <vt:lpstr>How does a serious intrusion today look like?</vt:lpstr>
      <vt:lpstr>Why Cyber-attacks are launched by hackers?</vt:lpstr>
      <vt:lpstr>Cyber Attack Sources</vt:lpstr>
      <vt:lpstr>Types of Cyber Attacks</vt:lpstr>
      <vt:lpstr>Gartner® Hype Cycle™ for Workload and Network Security, 2023</vt:lpstr>
      <vt:lpstr>Growth of Cybersecurity Industry</vt:lpstr>
      <vt:lpstr>Cyber Security Career Opportunities</vt:lpstr>
      <vt:lpstr>Skills in Greatest Demand (Employer job posting results)</vt:lpstr>
      <vt:lpstr>Sample Cybersecurity Engineer Job Description</vt:lpstr>
      <vt:lpstr>PowerPoint Presentation</vt:lpstr>
      <vt:lpstr>This is a COIL Program Course!</vt:lpstr>
      <vt:lpstr>So, this course in short is…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Patterson, Maria</dc:creator>
  <cp:lastModifiedBy>Qu, Chengyi</cp:lastModifiedBy>
  <cp:revision>26</cp:revision>
  <dcterms:created xsi:type="dcterms:W3CDTF">2022-11-16T16:52:58Z</dcterms:created>
  <dcterms:modified xsi:type="dcterms:W3CDTF">2025-09-30T21:04:54Z</dcterms:modified>
</cp:coreProperties>
</file>